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5" r:id="rId2"/>
    <p:sldId id="261" r:id="rId3"/>
    <p:sldId id="276" r:id="rId4"/>
    <p:sldId id="282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1,'2308'0,"-2298"0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1,'6597'0,"-6568"0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1,'4829'0,"-4808"0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1,'2308'0,"-2298"0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1,'6597'0,"-6568"0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1T10:47:50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1,'4829'0,"-4808"0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D5C4F-8BE9-4F47-9098-DD6FBA0B5C8D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8F327-AB66-4341-ADF9-A87936460D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75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Extreme poverties have led to Africa housing 3 quarters of the unelectrified and only 2% of global renewable energy grids which structurally embeds distributional inequalities. Other regions of concern include small island developing States and miscellaneous Asian countries.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104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net-zero emission targets gaining traction such as the Paris Agreement, blunt instrument approaches | to spur renewables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03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spur renewables is an uphill battle for the energy poor, who | face up to 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64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tripled cost of capital for investment, | poor infrastructure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16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poor infrastructure and governance, lackluster manufacturing, poverty and mobility hurdles, causing a perception of risk.</a:t>
            </a:r>
            <a:endParaRPr lang="en-A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477A9-04A2-4651-BA45-DA1E703B17D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01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3D95-81A7-1D4E-0394-93142154D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2D35B-9998-BE45-092B-E8ECD44D9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5DA0-9A06-BAC3-394D-52DD5C3A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0BC1-71A7-69A9-BE07-DA65A060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F53F-FD1E-8C84-9B59-B5B01E9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588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7C74-364F-B3E6-4155-E5DB28D7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ED291-DE56-1837-5394-443F9B8E2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0DFAA-335D-48D3-CF91-162571B1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537E-9CD0-8A5A-3872-8AB05B8C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20870-6094-AFBB-BA1A-9F733E2F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1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BA872-2C5B-C419-4B0F-387AA2906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19A5-CDF9-25E5-49DB-FFAFF404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EF50-CC51-BF2A-0132-57E2162B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40FA-CFD1-9EDC-A25F-4135E33B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0B4ED-2589-1E7D-AB31-3E61C1E0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747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2E506A-EFBC-9B1B-1DAF-6445D0D11885}"/>
              </a:ext>
            </a:extLst>
          </p:cNvPr>
          <p:cNvCxnSpPr/>
          <p:nvPr userDrawn="1"/>
        </p:nvCxnSpPr>
        <p:spPr>
          <a:xfrm>
            <a:off x="685800" y="6210300"/>
            <a:ext cx="108585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361D2BF-DEE9-8262-8A12-84181A443A56}"/>
              </a:ext>
            </a:extLst>
          </p:cNvPr>
          <p:cNvSpPr/>
          <p:nvPr userDrawn="1"/>
        </p:nvSpPr>
        <p:spPr>
          <a:xfrm>
            <a:off x="1500188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Intro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2727B463-0BF0-A62E-F24D-F86190056504}"/>
              </a:ext>
            </a:extLst>
          </p:cNvPr>
          <p:cNvSpPr/>
          <p:nvPr userDrawn="1"/>
        </p:nvSpPr>
        <p:spPr>
          <a:xfrm>
            <a:off x="3448050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Issues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0EE56C1-6754-B1BF-745B-220665C9850D}"/>
              </a:ext>
            </a:extLst>
          </p:cNvPr>
          <p:cNvSpPr/>
          <p:nvPr userDrawn="1"/>
        </p:nvSpPr>
        <p:spPr>
          <a:xfrm>
            <a:off x="5395912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Counter this!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73D23DF-BCA9-2C1A-ED67-47367C19154E}"/>
              </a:ext>
            </a:extLst>
          </p:cNvPr>
          <p:cNvSpPr/>
          <p:nvPr userDrawn="1"/>
        </p:nvSpPr>
        <p:spPr>
          <a:xfrm>
            <a:off x="7343774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Solution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D5CC8198-4040-9DFD-B133-24987BE6F374}"/>
              </a:ext>
            </a:extLst>
          </p:cNvPr>
          <p:cNvSpPr/>
          <p:nvPr userDrawn="1"/>
        </p:nvSpPr>
        <p:spPr>
          <a:xfrm>
            <a:off x="9291636" y="6362700"/>
            <a:ext cx="1400175" cy="400042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4909A5-27C4-0490-2E9F-A3EE16BDC3A2}"/>
              </a:ext>
            </a:extLst>
          </p:cNvPr>
          <p:cNvSpPr/>
          <p:nvPr userDrawn="1"/>
        </p:nvSpPr>
        <p:spPr>
          <a:xfrm>
            <a:off x="-149974" y="100102"/>
            <a:ext cx="408766" cy="6417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70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0846-0005-8F75-4841-F29D3E5E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5A7B-B69A-ABF9-2272-3EEB38A5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7379-2637-19B8-BEFC-41966835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70132-A640-98D8-7E22-3DF2529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FA672-9A57-1779-D703-7B3DB257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30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4E39-AE3F-3712-41AD-9091E411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ECA61-57D6-C579-7A96-0B69BFADC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1D286-C844-F797-9579-15DDB5DC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AB2D-45FC-EBED-B643-5874BF0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498F-DD57-FAD8-9983-2DD1F5D0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054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8BE6-448D-394D-2A91-098951C4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32B6-D309-B422-D08A-939D0B00B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3C9E0-6EFB-B3C8-7D63-CAE6FA4AB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13A8C-34AC-6690-0EB2-AA2B5F24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F8248-21C5-8BE6-507C-9BEB731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701FD-55E2-F864-C8AC-AFD88AA9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39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7FDD-BA0B-BBEC-6EE2-1CDDFCA6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489C0-37FD-34F2-78BB-B8A606B7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51E45-EDF4-B4E7-5883-443F68B57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CE164-706E-052F-C2CB-D54254FB6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27197-4CE0-C743-42C2-B5E58804A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3A3BC-D8A0-41E0-A291-74045646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3F8BF-6EEA-119D-9322-CA781224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9E95E-AF3A-EE01-DE30-1FD9AF79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25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33A0-83E1-D23E-5B6F-4114FAE6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56CC4-8F6C-8D20-0230-019765FB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D5BA-A36E-9647-3717-28E282C7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014DD-B8E2-83AC-08EA-BD2D0AE6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60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E4D73-1D45-E2CA-FDD4-7407C67B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33408-2009-C2D0-D546-B5F1B304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DF27-8FB7-FDB2-E714-CF288998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47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79A5-CA9F-117D-92C0-595EA5E4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CC14-5D04-C648-8A7F-25873F17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56678-4695-7D3E-0797-1769AB77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BE64-FF08-9AC0-B445-A7EF109A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2FFD-363A-996D-4306-8D1698E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F025B-4615-6131-36E9-1A20ED75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A842-3F1E-4EB1-8E1F-C80BCE7C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A55AF-95E9-21F6-25D8-9B2D5AA1E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75194-DDD9-7BCF-1B52-761678BE4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6BFB3-6644-7883-6F21-E7A5CF15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7497F-0C5B-79AC-9D99-00BF7FD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BEFCC-C8A1-EA24-C343-33BC1B88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70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D49E0-240A-40E1-5451-751B22A1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8E76A-5267-AE87-CCB9-1B0956463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F3E64-1D28-C9DE-D74B-2442B4A4F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47EB5-F0C8-4F20-A9AB-66AF0F46BB65}" type="datetimeFigureOut">
              <a:rPr lang="en-AU" smtClean="0"/>
              <a:t>23/11/2023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9AAD-B367-A15A-6CEF-923060177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6444-5DAF-85B7-248F-E5649B6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3BA3-91E0-4ADE-9614-1C9392BD4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93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customXml" Target="../ink/ink1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video" Target="../media/media4.mp4"/><Relationship Id="rId16" Type="http://schemas.openxmlformats.org/officeDocument/2006/relationships/image" Target="../media/image10.png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4.xml"/><Relationship Id="rId9" Type="http://schemas.openxmlformats.org/officeDocument/2006/relationships/customXml" Target="../ink/ink2.xml"/><Relationship Id="rId1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17" Type="http://schemas.openxmlformats.org/officeDocument/2006/relationships/customXml" Target="../ink/ink6.xml"/><Relationship Id="rId2" Type="http://schemas.openxmlformats.org/officeDocument/2006/relationships/video" Target="../media/media5.mp4"/><Relationship Id="rId16" Type="http://schemas.openxmlformats.org/officeDocument/2006/relationships/image" Target="../media/image18.png"/><Relationship Id="rId20" Type="http://schemas.openxmlformats.org/officeDocument/2006/relationships/image" Target="../media/image24.png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53843-6BD5-616A-A319-9B6D6ED0C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59"/>
          <a:stretch/>
        </p:blipFill>
        <p:spPr>
          <a:xfrm>
            <a:off x="529813" y="1175817"/>
            <a:ext cx="5481831" cy="368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0F4424-F301-03DC-E43D-81A4C70C81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" r="11624"/>
          <a:stretch/>
        </p:blipFill>
        <p:spPr>
          <a:xfrm>
            <a:off x="6154519" y="1175817"/>
            <a:ext cx="5748578" cy="368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C1DBE-5750-E03C-8EA7-F3E7B3E8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758"/>
          <a:stretch/>
        </p:blipFill>
        <p:spPr>
          <a:xfrm>
            <a:off x="395129" y="4451124"/>
            <a:ext cx="1460690" cy="405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69812-92D1-687A-4157-EE7B9BA4A1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-6202"/>
          <a:stretch/>
        </p:blipFill>
        <p:spPr>
          <a:xfrm>
            <a:off x="6137267" y="4451124"/>
            <a:ext cx="1419423" cy="43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9C0AA-9EEB-2CC1-7B5B-5CDA240619B4}"/>
              </a:ext>
            </a:extLst>
          </p:cNvPr>
          <p:cNvSpPr txBox="1"/>
          <p:nvPr/>
        </p:nvSpPr>
        <p:spPr>
          <a:xfrm>
            <a:off x="7429071" y="4599709"/>
            <a:ext cx="1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79B1D-E925-663A-345C-E878304518F3}"/>
              </a:ext>
            </a:extLst>
          </p:cNvPr>
          <p:cNvSpPr/>
          <p:nvPr/>
        </p:nvSpPr>
        <p:spPr>
          <a:xfrm>
            <a:off x="1125474" y="5120020"/>
            <a:ext cx="3886200" cy="660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Three-Quarters of those without electricity are in Africa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F1F59-0A1D-C379-30A2-A01ECAC6515D}"/>
              </a:ext>
            </a:extLst>
          </p:cNvPr>
          <p:cNvSpPr/>
          <p:nvPr/>
        </p:nvSpPr>
        <p:spPr>
          <a:xfrm>
            <a:off x="7077082" y="5120021"/>
            <a:ext cx="3886200" cy="660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Medium Cond" panose="020B0606030402020204" pitchFamily="34" charset="0"/>
              </a:rPr>
              <a:t>Africa makes up only 2% of global renewable energy capacity.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E4D8AE-12BF-9535-3FF9-2E4F9667D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589" y="3711217"/>
            <a:ext cx="819150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F0863-0F69-ACF2-7957-90236189C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1279" y="3711217"/>
            <a:ext cx="751997" cy="75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7A734-67B0-24A8-A1AB-1F7293661545}"/>
              </a:ext>
            </a:extLst>
          </p:cNvPr>
          <p:cNvSpPr/>
          <p:nvPr/>
        </p:nvSpPr>
        <p:spPr>
          <a:xfrm>
            <a:off x="818291" y="190500"/>
            <a:ext cx="10772775" cy="6477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Global distribution of energy is highly unequal, and renewable capacity per capita is spotty at best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D509A-13AA-F876-AF91-EE6A2661354E}"/>
              </a:ext>
            </a:extLst>
          </p:cNvPr>
          <p:cNvSpPr/>
          <p:nvPr/>
        </p:nvSpPr>
        <p:spPr>
          <a:xfrm>
            <a:off x="5068831" y="5120020"/>
            <a:ext cx="1979676" cy="660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i="1" u="sng" dirty="0">
                <a:latin typeface="Franklin Gothic Medium Cond" panose="020B0606030402020204" pitchFamily="34" charset="0"/>
              </a:rPr>
              <a:t>Consequences of material poverty</a:t>
            </a:r>
          </a:p>
        </p:txBody>
      </p:sp>
      <p:pic>
        <p:nvPicPr>
          <p:cNvPr id="102" name="Video 101">
            <a:hlinkClick r:id="" action="ppaction://media"/>
            <a:extLst>
              <a:ext uri="{FF2B5EF4-FFF2-40B4-BE49-F238E27FC236}">
                <a16:creationId xmlns:a16="http://schemas.microsoft.com/office/drawing/2014/main" id="{39E020FB-9FF2-DF25-F61E-59FB7AC52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497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1"/>
    </mc:Choice>
    <mc:Fallback>
      <p:transition spd="slow" advTm="14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is Agreement gives hope in fight against climate change">
            <a:extLst>
              <a:ext uri="{FF2B5EF4-FFF2-40B4-BE49-F238E27FC236}">
                <a16:creationId xmlns:a16="http://schemas.microsoft.com/office/drawing/2014/main" id="{74ECAFAC-9238-E8BA-13F3-85EB330634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847"/>
          <a:stretch/>
        </p:blipFill>
        <p:spPr bwMode="auto">
          <a:xfrm>
            <a:off x="457200" y="231092"/>
            <a:ext cx="11277600" cy="586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5CAFCA-A081-624F-62AA-829269F1F1F2}"/>
              </a:ext>
            </a:extLst>
          </p:cNvPr>
          <p:cNvSpPr/>
          <p:nvPr/>
        </p:nvSpPr>
        <p:spPr>
          <a:xfrm>
            <a:off x="4407379" y="6254846"/>
            <a:ext cx="2088671" cy="439948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Franklin Gothic Demi Cond" panose="020B0706030402020204" pitchFamily="34" charset="0"/>
              </a:rPr>
              <a:t>Blunt Instrument</a:t>
            </a: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D834060F-9981-B093-B988-CC2F9A942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068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0"/>
    </mc:Choice>
    <mc:Fallback>
      <p:transition spd="slow" advTm="5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237AA3-DD7F-5CCE-FF15-BEF345809F02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BBE6C2B-59F9-811D-D047-F2B987403AB7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Plethora of investment risks structurally increase barrier to renewables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1AA31-A273-3F51-D75B-328272882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12" y="1013795"/>
            <a:ext cx="4728505" cy="5132158"/>
          </a:xfrm>
          <a:prstGeom prst="rect">
            <a:avLst/>
          </a:prstGeom>
        </p:spPr>
      </p:pic>
      <p:sp>
        <p:nvSpPr>
          <p:cNvPr id="3" name="Rectangle: Top Corners One Rounded and One Snipped 2">
            <a:extLst>
              <a:ext uri="{FF2B5EF4-FFF2-40B4-BE49-F238E27FC236}">
                <a16:creationId xmlns:a16="http://schemas.microsoft.com/office/drawing/2014/main" id="{EED816C0-5F77-E71E-C01D-5C77C89589FF}"/>
              </a:ext>
            </a:extLst>
          </p:cNvPr>
          <p:cNvSpPr/>
          <p:nvPr/>
        </p:nvSpPr>
        <p:spPr>
          <a:xfrm rot="10800000">
            <a:off x="733258" y="1569524"/>
            <a:ext cx="4137531" cy="4152680"/>
          </a:xfrm>
          <a:prstGeom prst="snipRoundRect">
            <a:avLst>
              <a:gd name="adj1" fmla="val 0"/>
              <a:gd name="adj2" fmla="val 50000"/>
            </a:avLst>
          </a:prstGeom>
          <a:noFill/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1DB30-4086-811F-72AA-93B849F5F6E4}"/>
              </a:ext>
            </a:extLst>
          </p:cNvPr>
          <p:cNvSpPr txBox="1"/>
          <p:nvPr/>
        </p:nvSpPr>
        <p:spPr>
          <a:xfrm>
            <a:off x="2100929" y="2690336"/>
            <a:ext cx="2463161" cy="1477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Advanced economies</a:t>
            </a:r>
          </a:p>
          <a:p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Can self-sustain renewables due to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wealth, stability, industry </a:t>
            </a:r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and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resources.</a:t>
            </a:r>
          </a:p>
          <a:p>
            <a:endParaRPr lang="en-AU" sz="1400" b="1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  <a:p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Low levels of energy inaccess.</a:t>
            </a: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6040AC59-6FC2-DD98-211D-459BF86AF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20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"/>
    </mc:Choice>
    <mc:Fallback>
      <p:transition spd="slow" advTm="3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7EB0C686-11D9-281D-2343-BBF079C3F757}"/>
              </a:ext>
            </a:extLst>
          </p:cNvPr>
          <p:cNvSpPr/>
          <p:nvPr/>
        </p:nvSpPr>
        <p:spPr>
          <a:xfrm>
            <a:off x="5250689" y="1050743"/>
            <a:ext cx="2888273" cy="4892017"/>
          </a:xfrm>
          <a:prstGeom prst="rect">
            <a:avLst/>
          </a:prstGeom>
          <a:solidFill>
            <a:srgbClr val="FFF1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B42A02-B283-4513-C941-B44FA47FB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502"/>
          <a:stretch/>
        </p:blipFill>
        <p:spPr>
          <a:xfrm>
            <a:off x="5273119" y="1610742"/>
            <a:ext cx="2865843" cy="5320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7519DB2-872B-BEFF-E768-74C82B446A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42656" b="62585"/>
          <a:stretch/>
        </p:blipFill>
        <p:spPr>
          <a:xfrm>
            <a:off x="5283864" y="3167047"/>
            <a:ext cx="2805509" cy="3419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51005B1-7B53-4931-08DF-D390CB75237F}"/>
                  </a:ext>
                </a:extLst>
              </p14:cNvPr>
              <p14:cNvContentPartPr/>
              <p14:nvPr/>
            </p14:nvContentPartPr>
            <p14:xfrm>
              <a:off x="6927683" y="3343150"/>
              <a:ext cx="834795" cy="466697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51005B1-7B53-4931-08DF-D390CB752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3686" y="-136665950"/>
                <a:ext cx="942429" cy="280018200"/>
              </a:xfrm>
              <a:prstGeom prst="rect">
                <a:avLst/>
              </a:prstGeom>
            </p:spPr>
          </p:pic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8029A194-8029-2AE0-4AC4-890BA8C3C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49" t="8937" b="65765"/>
          <a:stretch/>
        </p:blipFill>
        <p:spPr>
          <a:xfrm>
            <a:off x="5869781" y="3508976"/>
            <a:ext cx="2071741" cy="2229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20F549-E0A9-2C57-7CF2-146B594B11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779" t="34741" r="41940" b="37286"/>
          <a:stretch/>
        </p:blipFill>
        <p:spPr>
          <a:xfrm>
            <a:off x="5442157" y="4013709"/>
            <a:ext cx="2507617" cy="35083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0540793-1DA6-15AC-89BF-D821A8087D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67273" r="44835" b="7374"/>
          <a:stretch/>
        </p:blipFill>
        <p:spPr>
          <a:xfrm>
            <a:off x="5238844" y="4768218"/>
            <a:ext cx="2766489" cy="24840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616A66-C6A0-DA5D-5809-5AE1D2F501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501" t="31329" b="33894"/>
          <a:stretch/>
        </p:blipFill>
        <p:spPr>
          <a:xfrm>
            <a:off x="5780268" y="4373992"/>
            <a:ext cx="2134199" cy="3245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D3F9044-1D47-E72A-FDD8-AFDF8439E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37" r="78688" b="34655"/>
          <a:stretch/>
        </p:blipFill>
        <p:spPr>
          <a:xfrm>
            <a:off x="6173008" y="3731942"/>
            <a:ext cx="981108" cy="289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D9949C6-0800-9144-AA30-239AAE8B1FCD}"/>
                  </a:ext>
                </a:extLst>
              </p14:cNvPr>
              <p14:cNvContentPartPr/>
              <p14:nvPr/>
            </p14:nvContentPartPr>
            <p14:xfrm>
              <a:off x="5528978" y="4213170"/>
              <a:ext cx="2385489" cy="466697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D9949C6-0800-9144-AA30-239AAE8B1F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4983" y="-135795930"/>
                <a:ext cx="2493119" cy="28001820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>
            <a:extLst>
              <a:ext uri="{FF2B5EF4-FFF2-40B4-BE49-F238E27FC236}">
                <a16:creationId xmlns:a16="http://schemas.microsoft.com/office/drawing/2014/main" id="{1951A1A0-C1E5-E6F2-67CE-4767C1D5A9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6654" y="1197742"/>
            <a:ext cx="2189379" cy="3717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7FC5500-7093-BCB0-FD13-C908550F7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9080" y="2122599"/>
            <a:ext cx="1528965" cy="88842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4DB277-FF96-C897-F19C-A1FB058E57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326" t="2721" b="1"/>
          <a:stretch/>
        </p:blipFill>
        <p:spPr>
          <a:xfrm>
            <a:off x="5402083" y="5099083"/>
            <a:ext cx="2590537" cy="2806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E3DB079-B45B-CDE2-015B-AEF8E24D9E19}"/>
                  </a:ext>
                </a:extLst>
              </p14:cNvPr>
              <p14:cNvContentPartPr/>
              <p14:nvPr/>
            </p14:nvContentPartPr>
            <p14:xfrm>
              <a:off x="6162513" y="5226575"/>
              <a:ext cx="1746084" cy="466697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E3DB079-B45B-CDE2-015B-AEF8E24D9E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08522" y="-134782525"/>
                <a:ext cx="1853707" cy="280018200"/>
              </a:xfrm>
              <a:prstGeom prst="rect">
                <a:avLst/>
              </a:prstGeom>
            </p:spPr>
          </p:pic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237AA3-DD7F-5CCE-FF15-BEF345809F02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BBE6C2B-59F9-811D-D047-F2B987403AB7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Plethora of investment risks structurally increase barrier to renewables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C7607F1-76B4-5619-3162-8E258D1FCA37}"/>
              </a:ext>
            </a:extLst>
          </p:cNvPr>
          <p:cNvSpPr txBox="1"/>
          <p:nvPr/>
        </p:nvSpPr>
        <p:spPr>
          <a:xfrm>
            <a:off x="5783141" y="5459923"/>
            <a:ext cx="18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IEA report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ECB14-751E-156E-BA3B-4E01FD960B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012" y="1013795"/>
            <a:ext cx="4728505" cy="5132158"/>
          </a:xfrm>
          <a:prstGeom prst="rect">
            <a:avLst/>
          </a:prstGeom>
        </p:spPr>
      </p:pic>
      <p:sp>
        <p:nvSpPr>
          <p:cNvPr id="3" name="Rectangle: Top Corners One Rounded and One Snipped 2">
            <a:extLst>
              <a:ext uri="{FF2B5EF4-FFF2-40B4-BE49-F238E27FC236}">
                <a16:creationId xmlns:a16="http://schemas.microsoft.com/office/drawing/2014/main" id="{B8CED1D3-466B-527D-0200-15B236DC2FA5}"/>
              </a:ext>
            </a:extLst>
          </p:cNvPr>
          <p:cNvSpPr/>
          <p:nvPr/>
        </p:nvSpPr>
        <p:spPr>
          <a:xfrm rot="10800000">
            <a:off x="733258" y="1569524"/>
            <a:ext cx="4137531" cy="4152680"/>
          </a:xfrm>
          <a:prstGeom prst="snipRoundRect">
            <a:avLst>
              <a:gd name="adj1" fmla="val 0"/>
              <a:gd name="adj2" fmla="val 50000"/>
            </a:avLst>
          </a:prstGeom>
          <a:noFill/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A6BE0-B2D2-3809-56FF-05181F48BA38}"/>
              </a:ext>
            </a:extLst>
          </p:cNvPr>
          <p:cNvSpPr txBox="1"/>
          <p:nvPr/>
        </p:nvSpPr>
        <p:spPr>
          <a:xfrm>
            <a:off x="2100929" y="2690336"/>
            <a:ext cx="2463161" cy="1477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Advanced economies</a:t>
            </a:r>
          </a:p>
          <a:p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Can self-sustain renewables due to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wealth, stability, industry </a:t>
            </a:r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and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resources.</a:t>
            </a:r>
          </a:p>
          <a:p>
            <a:endParaRPr lang="en-AU" sz="1400" b="1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  <a:p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Low levels of energy inaccess.</a:t>
            </a:r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332A847B-E122-63CF-CE25-F81A93C17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7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32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"/>
    </mc:Choice>
    <mc:Fallback>
      <p:transition spd="slow" advTm="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50DD5-A4B0-357E-AC64-8DA9FFB0C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12" y="1013795"/>
            <a:ext cx="4728505" cy="5132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B06A61-DE28-C113-2860-DFBAAC973BAD}"/>
              </a:ext>
            </a:extLst>
          </p:cNvPr>
          <p:cNvSpPr txBox="1"/>
          <p:nvPr/>
        </p:nvSpPr>
        <p:spPr>
          <a:xfrm>
            <a:off x="8353423" y="1130022"/>
            <a:ext cx="2994612" cy="1440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AU" sz="2000" b="1" u="sng" kern="1200" dirty="0">
                <a:solidFill>
                  <a:srgbClr val="00B0F0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Caribbean and Pacific</a:t>
            </a:r>
          </a:p>
          <a:p>
            <a:pPr defTabSz="822960">
              <a:spcAft>
                <a:spcPts val="600"/>
              </a:spcAft>
            </a:pP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Difficult to </a:t>
            </a: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mobilise physical capital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 and </a:t>
            </a: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sparse 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natural resources for infrastructure.</a:t>
            </a:r>
          </a:p>
          <a:p>
            <a:pPr defTabSz="822960">
              <a:spcAft>
                <a:spcPts val="600"/>
              </a:spcAft>
            </a:pPr>
            <a:r>
              <a:rPr lang="en-AU" sz="1440" u="sng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Examples: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 Tonga, Vanuatu, Trinidad</a:t>
            </a:r>
            <a:endParaRPr lang="en-AU" sz="1600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81AF1-1FF5-1528-3357-6E23A2E2B56B}"/>
              </a:ext>
            </a:extLst>
          </p:cNvPr>
          <p:cNvSpPr txBox="1"/>
          <p:nvPr/>
        </p:nvSpPr>
        <p:spPr>
          <a:xfrm>
            <a:off x="8376183" y="2638756"/>
            <a:ext cx="2971852" cy="140961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AU" b="1" u="sng" kern="1200" dirty="0">
                <a:solidFill>
                  <a:srgbClr val="FF0000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Asia and Central/South America</a:t>
            </a:r>
          </a:p>
          <a:p>
            <a:pPr defTabSz="822960">
              <a:spcAft>
                <a:spcPts val="600"/>
              </a:spcAft>
            </a:pP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Corrupt governance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, civil strife and low capital/financial/fiscal credibility, </a:t>
            </a: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political instability</a:t>
            </a:r>
          </a:p>
          <a:p>
            <a:pPr defTabSz="822960">
              <a:spcAft>
                <a:spcPts val="600"/>
              </a:spcAft>
            </a:pPr>
            <a:r>
              <a:rPr lang="en-AU" sz="1440" u="sng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Examples: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 Afghanistan, Venezuela, Brazil</a:t>
            </a:r>
            <a:endParaRPr lang="en-AU" sz="1600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1B26D-8712-320E-E205-12329FCA625F}"/>
              </a:ext>
            </a:extLst>
          </p:cNvPr>
          <p:cNvSpPr txBox="1"/>
          <p:nvPr/>
        </p:nvSpPr>
        <p:spPr>
          <a:xfrm>
            <a:off x="8395138" y="4096592"/>
            <a:ext cx="2952897" cy="2022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AU" sz="2400" b="1" u="sng" kern="1200" dirty="0">
                <a:solidFill>
                  <a:schemeClr val="accent6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Africa</a:t>
            </a:r>
            <a:r>
              <a:rPr lang="en-AU" sz="240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 </a:t>
            </a:r>
          </a:p>
          <a:p>
            <a:pPr defTabSz="822960">
              <a:spcAft>
                <a:spcPts val="600"/>
              </a:spcAft>
            </a:pP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Poor infrastructure 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and manufacturing, </a:t>
            </a:r>
            <a:r>
              <a:rPr lang="en-AU" sz="1440" b="1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materially poor 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in wealth and corrupt governance</a:t>
            </a:r>
          </a:p>
          <a:p>
            <a:pPr defTabSz="822960">
              <a:spcAft>
                <a:spcPts val="600"/>
              </a:spcAft>
            </a:pPr>
            <a:r>
              <a:rPr lang="en-AU" sz="144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Contains 75% of people without electricity</a:t>
            </a:r>
            <a:endParaRPr lang="en-AU" sz="1440" b="1" kern="1200" dirty="0">
              <a:solidFill>
                <a:schemeClr val="tx1"/>
              </a:solidFill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  <a:p>
            <a:pPr defTabSz="822960">
              <a:spcAft>
                <a:spcPts val="600"/>
              </a:spcAft>
            </a:pPr>
            <a:r>
              <a:rPr lang="en-AU" sz="1440" u="sng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Examples:</a:t>
            </a:r>
            <a:r>
              <a:rPr lang="en-AU" sz="1440" kern="1200" dirty="0">
                <a:solidFill>
                  <a:schemeClr val="tx1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 Chad, DRC, Nigeria, Angola</a:t>
            </a:r>
            <a:endParaRPr lang="en-AU" sz="1600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7B632-7635-FE48-23C5-DAFCB29C9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4810" y="1689014"/>
            <a:ext cx="719211" cy="7192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DE98DD3-361F-149B-391E-2DA53839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5851" y="3058974"/>
            <a:ext cx="744384" cy="744384"/>
          </a:xfrm>
          <a:prstGeom prst="rect">
            <a:avLst/>
          </a:prstGeom>
        </p:spPr>
      </p:pic>
      <p:sp>
        <p:nvSpPr>
          <p:cNvPr id="55" name="Rectangle: Top Corners One Rounded and One Snipped 54">
            <a:extLst>
              <a:ext uri="{FF2B5EF4-FFF2-40B4-BE49-F238E27FC236}">
                <a16:creationId xmlns:a16="http://schemas.microsoft.com/office/drawing/2014/main" id="{8FE80E03-0D55-7362-7BDC-3FCC3D07EFEA}"/>
              </a:ext>
            </a:extLst>
          </p:cNvPr>
          <p:cNvSpPr/>
          <p:nvPr/>
        </p:nvSpPr>
        <p:spPr>
          <a:xfrm rot="10800000">
            <a:off x="733258" y="1569524"/>
            <a:ext cx="4137531" cy="4152680"/>
          </a:xfrm>
          <a:prstGeom prst="snipRoundRect">
            <a:avLst>
              <a:gd name="adj1" fmla="val 0"/>
              <a:gd name="adj2" fmla="val 50000"/>
            </a:avLst>
          </a:prstGeom>
          <a:noFill/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AC192D-C558-033F-8919-7C9EC66630ED}"/>
              </a:ext>
            </a:extLst>
          </p:cNvPr>
          <p:cNvSpPr txBox="1"/>
          <p:nvPr/>
        </p:nvSpPr>
        <p:spPr>
          <a:xfrm>
            <a:off x="2100929" y="2690336"/>
            <a:ext cx="2463161" cy="1477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Advanced economies</a:t>
            </a:r>
          </a:p>
          <a:p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Can self-sustain renewables due to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wealth, stability, industry </a:t>
            </a:r>
            <a:r>
              <a:rPr lang="en-AU" sz="1400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and </a:t>
            </a:r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resources.</a:t>
            </a:r>
          </a:p>
          <a:p>
            <a:endParaRPr lang="en-AU" sz="1400" b="1" dirty="0">
              <a:latin typeface="Franklin Gothic Medium Cond" panose="020B0606030402020204" pitchFamily="34" charset="0"/>
              <a:cs typeface="Times New Roman" panose="02020603050405020304" pitchFamily="18" charset="0"/>
            </a:endParaRPr>
          </a:p>
          <a:p>
            <a:r>
              <a:rPr lang="en-AU" sz="1400" b="1" dirty="0">
                <a:latin typeface="Franklin Gothic Medium Cond" panose="020B0606030402020204" pitchFamily="34" charset="0"/>
                <a:cs typeface="Times New Roman" panose="02020603050405020304" pitchFamily="18" charset="0"/>
              </a:rPr>
              <a:t>Low levels of energy inaccess.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D055C7-1530-5A28-D2AE-2D538B63507E}"/>
              </a:ext>
            </a:extLst>
          </p:cNvPr>
          <p:cNvSpPr/>
          <p:nvPr/>
        </p:nvSpPr>
        <p:spPr>
          <a:xfrm>
            <a:off x="636615" y="4461164"/>
            <a:ext cx="288526" cy="69867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E51ABD61-1476-62EF-2AA3-78CE34CB7FFE}"/>
              </a:ext>
            </a:extLst>
          </p:cNvPr>
          <p:cNvSpPr/>
          <p:nvPr/>
        </p:nvSpPr>
        <p:spPr>
          <a:xfrm rot="16200000" flipH="1">
            <a:off x="892265" y="4794512"/>
            <a:ext cx="660671" cy="571229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: Single Corner Snipped 58">
            <a:extLst>
              <a:ext uri="{FF2B5EF4-FFF2-40B4-BE49-F238E27FC236}">
                <a16:creationId xmlns:a16="http://schemas.microsoft.com/office/drawing/2014/main" id="{BA6D5933-05D2-02FC-6D5C-725F15EE6E24}"/>
              </a:ext>
            </a:extLst>
          </p:cNvPr>
          <p:cNvSpPr/>
          <p:nvPr/>
        </p:nvSpPr>
        <p:spPr>
          <a:xfrm rot="10800000" flipH="1" flipV="1">
            <a:off x="634724" y="5159836"/>
            <a:ext cx="536404" cy="377468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B0C686-11D9-281D-2343-BBF079C3F757}"/>
              </a:ext>
            </a:extLst>
          </p:cNvPr>
          <p:cNvSpPr/>
          <p:nvPr/>
        </p:nvSpPr>
        <p:spPr>
          <a:xfrm>
            <a:off x="5250689" y="1050743"/>
            <a:ext cx="2888273" cy="4892017"/>
          </a:xfrm>
          <a:prstGeom prst="rect">
            <a:avLst/>
          </a:prstGeom>
          <a:solidFill>
            <a:srgbClr val="FFF1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B42A02-B283-4513-C941-B44FA47FB2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1502"/>
          <a:stretch/>
        </p:blipFill>
        <p:spPr>
          <a:xfrm>
            <a:off x="5273119" y="1610742"/>
            <a:ext cx="2865843" cy="5320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7519DB2-872B-BEFF-E768-74C82B446A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42656" b="62585"/>
          <a:stretch/>
        </p:blipFill>
        <p:spPr>
          <a:xfrm>
            <a:off x="5283864" y="3167047"/>
            <a:ext cx="2805509" cy="3419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51005B1-7B53-4931-08DF-D390CB75237F}"/>
                  </a:ext>
                </a:extLst>
              </p14:cNvPr>
              <p14:cNvContentPartPr/>
              <p14:nvPr/>
            </p14:nvContentPartPr>
            <p14:xfrm>
              <a:off x="6927683" y="3343150"/>
              <a:ext cx="834795" cy="466697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51005B1-7B53-4931-08DF-D390CB7523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3686" y="-136665950"/>
                <a:ext cx="942429" cy="280018200"/>
              </a:xfrm>
              <a:prstGeom prst="rect">
                <a:avLst/>
              </a:prstGeom>
            </p:spPr>
          </p:pic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8029A194-8029-2AE0-4AC4-890BA8C3C4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349" t="8937" b="65765"/>
          <a:stretch/>
        </p:blipFill>
        <p:spPr>
          <a:xfrm>
            <a:off x="5869781" y="3508976"/>
            <a:ext cx="2071741" cy="2229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20F549-E0A9-2C57-7CF2-146B594B11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779" t="34741" r="41940" b="37286"/>
          <a:stretch/>
        </p:blipFill>
        <p:spPr>
          <a:xfrm>
            <a:off x="5442157" y="4013709"/>
            <a:ext cx="2507617" cy="35083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0540793-1DA6-15AC-89BF-D821A8087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67273" r="44835" b="7374"/>
          <a:stretch/>
        </p:blipFill>
        <p:spPr>
          <a:xfrm>
            <a:off x="5238844" y="4768218"/>
            <a:ext cx="2766489" cy="24840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616A66-C6A0-DA5D-5809-5AE1D2F501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501" t="31329" b="33894"/>
          <a:stretch/>
        </p:blipFill>
        <p:spPr>
          <a:xfrm>
            <a:off x="5780268" y="4373992"/>
            <a:ext cx="2134199" cy="3245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D3F9044-1D47-E72A-FDD8-AFDF8439E1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737" r="78688" b="34655"/>
          <a:stretch/>
        </p:blipFill>
        <p:spPr>
          <a:xfrm>
            <a:off x="6173008" y="3731942"/>
            <a:ext cx="981108" cy="289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D9949C6-0800-9144-AA30-239AAE8B1FCD}"/>
                  </a:ext>
                </a:extLst>
              </p14:cNvPr>
              <p14:cNvContentPartPr/>
              <p14:nvPr/>
            </p14:nvContentPartPr>
            <p14:xfrm>
              <a:off x="5528978" y="4213170"/>
              <a:ext cx="2385489" cy="466697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D9949C6-0800-9144-AA30-239AAE8B1F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74983" y="-135795930"/>
                <a:ext cx="2493119" cy="28001820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>
            <a:extLst>
              <a:ext uri="{FF2B5EF4-FFF2-40B4-BE49-F238E27FC236}">
                <a16:creationId xmlns:a16="http://schemas.microsoft.com/office/drawing/2014/main" id="{1951A1A0-C1E5-E6F2-67CE-4767C1D5A9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6654" y="1197742"/>
            <a:ext cx="2189379" cy="3717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7FC5500-7093-BCB0-FD13-C908550F71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9080" y="2122599"/>
            <a:ext cx="1528965" cy="88842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4DB277-FF96-C897-F19C-A1FB058E57F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6326" t="2721" b="1"/>
          <a:stretch/>
        </p:blipFill>
        <p:spPr>
          <a:xfrm>
            <a:off x="5402083" y="5099083"/>
            <a:ext cx="2590537" cy="2806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E3DB079-B45B-CDE2-015B-AEF8E24D9E19}"/>
                  </a:ext>
                </a:extLst>
              </p14:cNvPr>
              <p14:cNvContentPartPr/>
              <p14:nvPr/>
            </p14:nvContentPartPr>
            <p14:xfrm>
              <a:off x="6162513" y="5226575"/>
              <a:ext cx="1746084" cy="466697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E3DB079-B45B-CDE2-015B-AEF8E24D9E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08522" y="-134782525"/>
                <a:ext cx="1853707" cy="280018200"/>
              </a:xfrm>
              <a:prstGeom prst="rect">
                <a:avLst/>
              </a:prstGeom>
            </p:spPr>
          </p:pic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237AA3-DD7F-5CCE-FF15-BEF345809F02}"/>
              </a:ext>
            </a:extLst>
          </p:cNvPr>
          <p:cNvCxnSpPr>
            <a:cxnSpLocks/>
          </p:cNvCxnSpPr>
          <p:nvPr/>
        </p:nvCxnSpPr>
        <p:spPr>
          <a:xfrm>
            <a:off x="793630" y="647064"/>
            <a:ext cx="113983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3B6E5AAB-77E0-280D-D5F5-2025635E4B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05811" y="4821231"/>
            <a:ext cx="677211" cy="67721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2A21BA7-74AA-7A43-14B6-CF9E3A722910}"/>
              </a:ext>
            </a:extLst>
          </p:cNvPr>
          <p:cNvSpPr txBox="1"/>
          <p:nvPr/>
        </p:nvSpPr>
        <p:spPr>
          <a:xfrm>
            <a:off x="8408323" y="628052"/>
            <a:ext cx="334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Investment Risks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BBE6C2B-59F9-811D-D047-F2B987403AB7}"/>
              </a:ext>
            </a:extLst>
          </p:cNvPr>
          <p:cNvSpPr txBox="1"/>
          <p:nvPr/>
        </p:nvSpPr>
        <p:spPr>
          <a:xfrm>
            <a:off x="793630" y="146343"/>
            <a:ext cx="857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Franklin Gothic Medium Cond" panose="020B0606030402020204" pitchFamily="34" charset="0"/>
              </a:rPr>
              <a:t>Plethora of investment risks structurally increase barrier to renewables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B3320-D226-37DE-F1E1-25A634631EB3}"/>
              </a:ext>
            </a:extLst>
          </p:cNvPr>
          <p:cNvSpPr txBox="1"/>
          <p:nvPr/>
        </p:nvSpPr>
        <p:spPr>
          <a:xfrm>
            <a:off x="5783141" y="5459923"/>
            <a:ext cx="18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IEA report 2019</a:t>
            </a:r>
          </a:p>
        </p:txBody>
      </p:sp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11F7537E-E47B-D258-B8BF-4D6021DDC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20"/>
          <a:srcRect l="21840" r="21840"/>
          <a:stretch>
            <a:fillRect/>
          </a:stretch>
        </p:blipFill>
        <p:spPr>
          <a:xfrm>
            <a:off x="11032436" y="173716"/>
            <a:ext cx="1036123" cy="10348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003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"/>
    </mc:Choice>
    <mc:Fallback>
      <p:transition spd="slow" advTm="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334</Words>
  <Application>Microsoft Office PowerPoint</Application>
  <PresentationFormat>Widescreen</PresentationFormat>
  <Paragraphs>44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ADLaM Display</vt:lpstr>
      <vt:lpstr>Arial</vt:lpstr>
      <vt:lpstr>Calibri</vt:lpstr>
      <vt:lpstr>Calibri Light</vt:lpstr>
      <vt:lpstr>Franklin Gothic Demi Cond</vt:lpstr>
      <vt:lpstr>Franklin Gothic Medium Cond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Bourdaniotis</dc:creator>
  <cp:lastModifiedBy>Billy Bourdaniotis</cp:lastModifiedBy>
  <cp:revision>1</cp:revision>
  <dcterms:created xsi:type="dcterms:W3CDTF">2023-11-23T01:24:13Z</dcterms:created>
  <dcterms:modified xsi:type="dcterms:W3CDTF">2023-11-23T02:33:36Z</dcterms:modified>
</cp:coreProperties>
</file>